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5143500" cx="9144000"/>
  <p:notesSz cx="6858000" cy="9144000"/>
  <p:embeddedFontLst>
    <p:embeddedFont>
      <p:font typeface="Lato"/>
      <p:regular r:id="rId19"/>
      <p:bold r:id="rId20"/>
      <p:italic r:id="rId21"/>
      <p:boldItalic r:id="rId22"/>
    </p:embeddedFont>
    <p:embeddedFont>
      <p:font typeface="Average"/>
      <p:regular r:id="rId23"/>
    </p:embeddedFont>
    <p:embeddedFont>
      <p:font typeface="Oswald"/>
      <p:regular r:id="rId24"/>
      <p:bold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.fntdata"/><Relationship Id="rId22" Type="http://schemas.openxmlformats.org/officeDocument/2006/relationships/font" Target="fonts/Lato-boldItalic.fntdata"/><Relationship Id="rId21" Type="http://schemas.openxmlformats.org/officeDocument/2006/relationships/font" Target="fonts/Lato-italic.fntdata"/><Relationship Id="rId24" Type="http://schemas.openxmlformats.org/officeDocument/2006/relationships/font" Target="fonts/Oswald-regular.fntdata"/><Relationship Id="rId23" Type="http://schemas.openxmlformats.org/officeDocument/2006/relationships/font" Target="fonts/Average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schemas.openxmlformats.org/officeDocument/2006/relationships/font" Target="fonts/Oswald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font" Target="fonts/Lato-regular.fntdata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rainers.github.io/visuald/visuald/StartPage.html" TargetMode="External"/><Relationship Id="rId4" Type="http://schemas.openxmlformats.org/officeDocument/2006/relationships/hyperlink" Target="http://www.dsource.org/projects/tutorials/" TargetMode="External"/><Relationship Id="rId5" Type="http://schemas.openxmlformats.org/officeDocument/2006/relationships/hyperlink" Target="https://www.tutorialspoint.com/d_programming/index.htm" TargetMode="External"/><Relationship Id="rId6" Type="http://schemas.openxmlformats.org/officeDocument/2006/relationships/hyperlink" Target="https://p0nce.github.io/d-idioms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dlang.org/" TargetMode="External"/><Relationship Id="rId4" Type="http://schemas.openxmlformats.org/officeDocument/2006/relationships/hyperlink" Target="https://github.com/abaga129/ACM-D-Introduction-Examples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dlang.org/phobos/index.html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188275" y="1542788"/>
            <a:ext cx="4255500" cy="187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An Introduction To 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129700" y="3711685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 Ethan Reker</a:t>
            </a:r>
            <a:endParaRPr/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88500" y="805138"/>
            <a:ext cx="4395430" cy="33482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Template Metaprogramming</a:t>
            </a:r>
            <a:endParaRPr/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bread and butter of D programming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Leads to many abilities some consider to be unnatural…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Can’t be learned from a jedi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Mixins</a:t>
            </a:r>
            <a:endParaRPr/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Mixins are a new concept that work similar to C Preprocessor directives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They allow a string to be inserted into the source code as an actual statement.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Must be “mixed in” to the source code during compile time.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Can be built dynamically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Similar to “constexpr” in C++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Testing</a:t>
            </a:r>
            <a:endParaRPr/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testing is a core part of TDD (Test Driven Development)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 has built in language directives to specify unit tests.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These tests can be placed inside any module and can be ran from the compiler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They have no effect on the source code.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Currently Lacking</a:t>
            </a:r>
            <a:endParaRPr/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Tooling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Currently not many debuggers and IDEs for D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Not many resources for learning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Only a handful of books about D exist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Difficult to find answers to problems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Lack of third-party libraries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Useful Tools and Resources</a:t>
            </a:r>
            <a:endParaRPr/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453625" y="10916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VisualD - Visual Studio add-on that adds support for D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http://rainers.github.io/visuald/visuald/StartPage.html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VSCode and Atom - All around great editors with available extensions for D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http://www.dsource.org/projects/tutorials/</a:t>
            </a:r>
            <a:r>
              <a:rPr lang="en"/>
              <a:t> 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5"/>
              </a:rPr>
              <a:t>https://www.tutorialspoint.com/d_programming/index.htm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6"/>
              </a:rPr>
              <a:t>https://p0nce.github.io/d-idioms/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Brief History Of D</a:t>
            </a:r>
            <a:endParaRPr/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Created in 2001 by Walter Bright (C++ compiler designer)</a:t>
            </a:r>
            <a:endParaRPr/>
          </a:p>
          <a:p>
            <a:pPr indent="-3429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Originally intended as a successor to C++</a:t>
            </a:r>
            <a:endParaRPr/>
          </a:p>
          <a:p>
            <a:pPr indent="-3429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D2 Released in 2007</a:t>
            </a:r>
            <a:endParaRPr/>
          </a:p>
          <a:p>
            <a:pPr indent="-3429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Development moved to GitHub in 2011</a:t>
            </a:r>
            <a:endParaRPr/>
          </a:p>
          <a:p>
            <a:pPr indent="-342900" lvl="0" marL="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2017 the official compiler for D was re-licensed under the Boost License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Main Features</a:t>
            </a:r>
            <a:endParaRPr/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Template Metaprogramming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Type and memory safety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Compile-Time Function Evaluation (CTFE)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Optional Garbage collection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Module system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Built in Unit Testing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String mixins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Scope Guards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Interoperability with C and C++</a:t>
            </a:r>
            <a:endParaRPr/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64000" y="1138225"/>
            <a:ext cx="1524000" cy="2867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/>
        </p:nvSpPr>
        <p:spPr>
          <a:xfrm>
            <a:off x="1404300" y="1240800"/>
            <a:ext cx="6335400" cy="26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EFEFEF"/>
                </a:solidFill>
                <a:latin typeface="Average"/>
                <a:ea typeface="Average"/>
                <a:cs typeface="Average"/>
                <a:sym typeface="Average"/>
              </a:rPr>
              <a:t>“A modern systems language with a very gentle learning curve. multiple orders of magnitude of performance gain ... seasoned developers leverage an excellent templating engine, compile-time functionalities and lower-level features.”</a:t>
            </a:r>
            <a:endParaRPr sz="1800">
              <a:solidFill>
                <a:srgbClr val="EFEFEF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EFEFEF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800"/>
              <a:buFont typeface="Average"/>
              <a:buChar char="-"/>
            </a:pPr>
            <a:r>
              <a:rPr lang="en" sz="1800">
                <a:solidFill>
                  <a:srgbClr val="EFEFEF"/>
                </a:solidFill>
                <a:latin typeface="Average"/>
                <a:ea typeface="Average"/>
                <a:cs typeface="Average"/>
                <a:sym typeface="Average"/>
              </a:rPr>
              <a:t>Netflix testimonial about D</a:t>
            </a:r>
            <a:endParaRPr sz="1800">
              <a:solidFill>
                <a:srgbClr val="EFEFEF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Getting Started</a:t>
            </a:r>
            <a:endParaRPr/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best place to start is at the official website of the D Programming Language.  It has lots of documentation, tutorials, and community help.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https://dlang.org/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If you wish to follow along, download and install DMD.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All of the examples in this presentation can be found at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https://github.com/abaga129/ACM-D-Introduction-Examples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Dub Package Manager</a:t>
            </a:r>
            <a:endParaRPr/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Dub is a must have tool for managing your D related projects.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Manages dependencies and downloads them automatically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Controls compilation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Handles linking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Allows for multiple configurations to be specified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Can generate project files for Visual Studio and other IDEs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Packaged with all D compilers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 Runtime &amp;&amp; Standard Library</a:t>
            </a:r>
            <a:endParaRPr/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Phobos is the name of the D runtime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https://dlang.org/phobos/index.html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Has many type-safe and memory-safe modules.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Provides access to C standard library.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Garbage collection can be controlled manually or disabled altogether.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Also available during compile time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Modules</a:t>
            </a:r>
            <a:endParaRPr/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47825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Modules greatly improve project manageability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Have a one-to-one relationship with source files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Handles namespaces automatically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Removes </a:t>
            </a:r>
            <a:r>
              <a:rPr lang="en"/>
              <a:t>frustration of dealing with header files in C/C++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Compile-Time Function Evaluation</a:t>
            </a:r>
            <a:endParaRPr/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CTFE for short.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Allows functions to be called during compile time.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Similar to macros in C++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Powerful tool for Conditional compilation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